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15643"/>
    <p:restoredTop autoAdjust="0" sz="94694"/>
  </p:normalViewPr>
  <p:slideViewPr>
    <p:cSldViewPr snapToGrid="0" snapToObjects="1">
      <p:cViewPr varScale="1">
        <p:scale>
          <a:sx d="100" n="161"/>
          <a:sy d="100" n="161"/>
        </p:scale>
        <p:origin x="560" y="200"/>
      </p:cViewPr>
      <p:guideLst>
        <p:guide orient="horz" pos="1620"/>
        <p:guide pos="288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4" Type="http://schemas.openxmlformats.org/officeDocument/2006/relationships/viewProps" Target="viewProps.xml" /><Relationship Id="rId23" Type="http://schemas.openxmlformats.org/officeDocument/2006/relationships/presProps" Target="presProps.xml" /><Relationship Id="rId1" Type="http://schemas.openxmlformats.org/officeDocument/2006/relationships/slideMaster" Target="slideMasters/slideMaster1.xml" /><Relationship Id="rId26" Type="http://schemas.openxmlformats.org/officeDocument/2006/relationships/tableStyles" Target="tableStyles.xml" /><Relationship Id="rId25"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anchor="ctr" bIns="45720" lIns="91440" rIns="91440" rtlCol="0" tIns="45720" vert="horz">
            <a:normAutofit/>
          </a:bodyPr>
          <a:lstStyle/>
          <a:p>
            <a:r>
              <a:rPr lang="en-US"/>
              <a:t>Click to edit Master title style</a:t>
            </a:r>
          </a:p>
        </p:txBody>
      </p:sp>
      <p:sp>
        <p:nvSpPr>
          <p:cNvPr id="3" name="Text Placeholder 2"/>
          <p:cNvSpPr>
            <a:spLocks noGrp="1"/>
          </p:cNvSpPr>
          <p:nvPr>
            <p:ph idx="1" type="body"/>
          </p:nvPr>
        </p:nvSpPr>
        <p:spPr>
          <a:xfrm>
            <a:off x="457200" y="1200151"/>
            <a:ext cx="8229600" cy="3394472"/>
          </a:xfrm>
          <a:prstGeom prst="rect">
            <a:avLst/>
          </a:prstGeom>
        </p:spPr>
        <p:txBody>
          <a:bodyPr bIns="45720" lIns="91440" rIns="91440" rtlCol="0" tIns="45720"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idx="2" sz="half" type="dt"/>
          </p:nvPr>
        </p:nvSpPr>
        <p:spPr>
          <a:xfrm>
            <a:off x="457200" y="4767263"/>
            <a:ext cx="2133600" cy="273844"/>
          </a:xfrm>
          <a:prstGeom prst="rect">
            <a:avLst/>
          </a:prstGeom>
        </p:spPr>
        <p:txBody>
          <a:bodyPr anchor="ctr" bIns="45720" lIns="91440" rIns="91440" rtlCol="0" tIns="45720" vert="horz"/>
          <a:lstStyle>
            <a:lvl1pPr algn="l">
              <a:defRPr sz="900">
                <a:solidFill>
                  <a:schemeClr val="tx1">
                    <a:tint val="75000"/>
                  </a:schemeClr>
                </a:solidFill>
              </a:defRPr>
            </a:lvl1pPr>
          </a:lstStyle>
          <a:p>
            <a:fld id="{241EB5C9-1307-BA42-ABA2-0BC069CD8E7F}" type="datetimeFigureOut">
              <a:rPr lang="en-US" smtClean="0"/>
              <a:t>1/2/22</a:t>
            </a:fld>
            <a:endParaRPr lang="en-US"/>
          </a:p>
        </p:txBody>
      </p:sp>
      <p:sp>
        <p:nvSpPr>
          <p:cNvPr id="5" name="Footer Placeholder 4"/>
          <p:cNvSpPr>
            <a:spLocks noGrp="1"/>
          </p:cNvSpPr>
          <p:nvPr>
            <p:ph idx="3" sz="quarter" type="ftr"/>
          </p:nvPr>
        </p:nvSpPr>
        <p:spPr>
          <a:xfrm>
            <a:off x="3124200" y="4767263"/>
            <a:ext cx="2895600" cy="273844"/>
          </a:xfrm>
          <a:prstGeom prst="rect">
            <a:avLst/>
          </a:prstGeom>
        </p:spPr>
        <p:txBody>
          <a:bodyPr anchor="ctr" bIns="45720" lIns="91440" rIns="91440" rtlCol="0" tIns="45720" vert="horz"/>
          <a:lstStyle>
            <a:lvl1pPr algn="ctr">
              <a:defRPr sz="900">
                <a:solidFill>
                  <a:schemeClr val="tx1">
                    <a:tint val="75000"/>
                  </a:schemeClr>
                </a:solidFill>
              </a:defRPr>
            </a:lvl1pPr>
          </a:lstStyle>
          <a:p>
            <a:endParaRPr lang="en-US"/>
          </a:p>
        </p:txBody>
      </p:sp>
      <p:sp>
        <p:nvSpPr>
          <p:cNvPr id="6" name="Slide Number Placeholder 5"/>
          <p:cNvSpPr>
            <a:spLocks noGrp="1"/>
          </p:cNvSpPr>
          <p:nvPr>
            <p:ph idx="4" sz="quarter" type="sldNum"/>
          </p:nvPr>
        </p:nvSpPr>
        <p:spPr>
          <a:xfrm>
            <a:off x="6553200" y="4767263"/>
            <a:ext cx="2133600" cy="273844"/>
          </a:xfrm>
          <a:prstGeom prst="rect">
            <a:avLst/>
          </a:prstGeom>
        </p:spPr>
        <p:txBody>
          <a:bodyPr anchor="ctr" bIns="45720" lIns="91440" rIns="91440" rtlCol="0" tIns="45720" vert="horz"/>
          <a:lstStyle>
            <a:lvl1pPr algn="r">
              <a:defRPr sz="9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eaLnBrk="1" hangingPunct="1" latinLnBrk="0" rtl="0">
        <a:spcBef>
          <a:spcPct val="0"/>
        </a:spcBef>
        <a:buNone/>
        <a:defRPr kern="1200" sz="3300">
          <a:solidFill>
            <a:schemeClr val="tx1"/>
          </a:solidFill>
          <a:latin typeface="+mj-lt"/>
          <a:ea typeface="+mj-ea"/>
          <a:cs typeface="+mj-cs"/>
        </a:defRPr>
      </a:lvl1pPr>
    </p:titleStyle>
    <p:bodyStyle>
      <a:lvl1pPr algn="l" defTabSz="342900" eaLnBrk="1" hangingPunct="1" indent="-342900" latinLnBrk="0" marL="342900" rtl="0">
        <a:spcBef>
          <a:spcPct val="20000"/>
        </a:spcBef>
        <a:buFont typeface="Arial"/>
        <a:buChar char="•"/>
        <a:defRPr kern="1200" sz="2400">
          <a:solidFill>
            <a:schemeClr val="tx1"/>
          </a:solidFill>
          <a:latin typeface="+mn-lt"/>
          <a:ea typeface="+mn-ea"/>
          <a:cs typeface="+mn-cs"/>
        </a:defRPr>
      </a:lvl1pPr>
      <a:lvl2pPr algn="l" defTabSz="342900" eaLnBrk="1" hangingPunct="1" indent="-342900" latinLnBrk="0" marL="685800" rtl="0">
        <a:spcBef>
          <a:spcPct val="20000"/>
        </a:spcBef>
        <a:buFont typeface="Arial"/>
        <a:buChar char="–"/>
        <a:defRPr kern="1200" sz="2100">
          <a:solidFill>
            <a:schemeClr val="tx1"/>
          </a:solidFill>
          <a:latin typeface="+mn-lt"/>
          <a:ea typeface="+mn-ea"/>
          <a:cs typeface="+mn-cs"/>
        </a:defRPr>
      </a:lvl2pPr>
      <a:lvl3pPr algn="l" defTabSz="342900" eaLnBrk="1" hangingPunct="1" indent="-342900" latinLnBrk="0" marL="1028700" rtl="0">
        <a:spcBef>
          <a:spcPct val="20000"/>
        </a:spcBef>
        <a:buFont typeface="Arial"/>
        <a:buChar char="•"/>
        <a:defRPr kern="1200" sz="1800">
          <a:solidFill>
            <a:schemeClr val="tx1"/>
          </a:solidFill>
          <a:latin typeface="+mn-lt"/>
          <a:ea typeface="+mn-ea"/>
          <a:cs typeface="+mn-cs"/>
        </a:defRPr>
      </a:lvl3pPr>
      <a:lvl4pPr algn="l" defTabSz="342900" eaLnBrk="1" hangingPunct="1" indent="-342900" latinLnBrk="0" marL="1371600" rtl="0">
        <a:spcBef>
          <a:spcPct val="20000"/>
        </a:spcBef>
        <a:buFont typeface="Arial"/>
        <a:buChar char="–"/>
        <a:defRPr kern="1200" sz="1500">
          <a:solidFill>
            <a:schemeClr val="tx1"/>
          </a:solidFill>
          <a:latin typeface="+mn-lt"/>
          <a:ea typeface="+mn-ea"/>
          <a:cs typeface="+mn-cs"/>
        </a:defRPr>
      </a:lvl4pPr>
      <a:lvl5pPr algn="l" defTabSz="342900" eaLnBrk="1" hangingPunct="1" indent="-342900" latinLnBrk="0" marL="1714500" rtl="0">
        <a:spcBef>
          <a:spcPct val="20000"/>
        </a:spcBef>
        <a:buFont typeface="Arial"/>
        <a:buChar char="»"/>
        <a:defRPr kern="1200" sz="1500">
          <a:solidFill>
            <a:schemeClr val="tx1"/>
          </a:solidFill>
          <a:latin typeface="+mn-lt"/>
          <a:ea typeface="+mn-ea"/>
          <a:cs typeface="+mn-cs"/>
        </a:defRPr>
      </a:lvl5pPr>
      <a:lvl6pPr algn="l" defTabSz="342900" eaLnBrk="1" hangingPunct="1" indent="-342900" latinLnBrk="0" marL="2057400" rtl="0">
        <a:spcBef>
          <a:spcPct val="20000"/>
        </a:spcBef>
        <a:buFont typeface="Arial"/>
        <a:buChar char="•"/>
        <a:defRPr kern="1200" sz="1500">
          <a:solidFill>
            <a:schemeClr val="tx1"/>
          </a:solidFill>
          <a:latin typeface="+mn-lt"/>
          <a:ea typeface="+mn-ea"/>
          <a:cs typeface="+mn-cs"/>
        </a:defRPr>
      </a:lvl6pPr>
      <a:lvl7pPr algn="l" defTabSz="342900" eaLnBrk="1" hangingPunct="1" indent="-342900" latinLnBrk="0" marL="2400300" rtl="0">
        <a:spcBef>
          <a:spcPct val="20000"/>
        </a:spcBef>
        <a:buFont typeface="Arial"/>
        <a:buChar char="•"/>
        <a:defRPr kern="1200" sz="1500">
          <a:solidFill>
            <a:schemeClr val="tx1"/>
          </a:solidFill>
          <a:latin typeface="+mn-lt"/>
          <a:ea typeface="+mn-ea"/>
          <a:cs typeface="+mn-cs"/>
        </a:defRPr>
      </a:lvl7pPr>
      <a:lvl8pPr algn="l" defTabSz="342900" eaLnBrk="1" hangingPunct="1" indent="-342900" latinLnBrk="0" marL="2743200" rtl="0">
        <a:spcBef>
          <a:spcPct val="20000"/>
        </a:spcBef>
        <a:buFont typeface="Arial"/>
        <a:buChar char="•"/>
        <a:defRPr kern="1200" sz="1500">
          <a:solidFill>
            <a:schemeClr val="tx1"/>
          </a:solidFill>
          <a:latin typeface="+mn-lt"/>
          <a:ea typeface="+mn-ea"/>
          <a:cs typeface="+mn-cs"/>
        </a:defRPr>
      </a:lvl8pPr>
      <a:lvl9pPr algn="l" defTabSz="342900" eaLnBrk="1" hangingPunct="1" indent="-342900" latinLnBrk="0" marL="3086100" rtl="0">
        <a:spcBef>
          <a:spcPct val="20000"/>
        </a:spcBef>
        <a:buFont typeface="Arial"/>
        <a:buChar char="•"/>
        <a:defRPr kern="1200" sz="1500">
          <a:solidFill>
            <a:schemeClr val="tx1"/>
          </a:solidFill>
          <a:latin typeface="+mn-lt"/>
          <a:ea typeface="+mn-ea"/>
          <a:cs typeface="+mn-cs"/>
        </a:defRPr>
      </a:lvl9pPr>
    </p:bodyStyle>
    <p:otherStyle>
      <a:defPPr>
        <a:defRPr lang="en-US"/>
      </a:defPPr>
      <a:lvl1pPr algn="l" defTabSz="342900" eaLnBrk="1" hangingPunct="1" latinLnBrk="0" marL="0" rtl="0">
        <a:defRPr kern="1200" sz="1350">
          <a:solidFill>
            <a:schemeClr val="tx1"/>
          </a:solidFill>
          <a:latin typeface="+mn-lt"/>
          <a:ea typeface="+mn-ea"/>
          <a:cs typeface="+mn-cs"/>
        </a:defRPr>
      </a:lvl1pPr>
      <a:lvl2pPr algn="l" defTabSz="342900" eaLnBrk="1" hangingPunct="1" latinLnBrk="0" marL="342900" rtl="0">
        <a:defRPr kern="1200" sz="1350">
          <a:solidFill>
            <a:schemeClr val="tx1"/>
          </a:solidFill>
          <a:latin typeface="+mn-lt"/>
          <a:ea typeface="+mn-ea"/>
          <a:cs typeface="+mn-cs"/>
        </a:defRPr>
      </a:lvl2pPr>
      <a:lvl3pPr algn="l" defTabSz="342900" eaLnBrk="1" hangingPunct="1" latinLnBrk="0" marL="685800" rtl="0">
        <a:defRPr kern="1200" sz="1350">
          <a:solidFill>
            <a:schemeClr val="tx1"/>
          </a:solidFill>
          <a:latin typeface="+mn-lt"/>
          <a:ea typeface="+mn-ea"/>
          <a:cs typeface="+mn-cs"/>
        </a:defRPr>
      </a:lvl3pPr>
      <a:lvl4pPr algn="l" defTabSz="342900" eaLnBrk="1" hangingPunct="1" latinLnBrk="0" marL="1028700" rtl="0">
        <a:defRPr kern="1200" sz="1350">
          <a:solidFill>
            <a:schemeClr val="tx1"/>
          </a:solidFill>
          <a:latin typeface="+mn-lt"/>
          <a:ea typeface="+mn-ea"/>
          <a:cs typeface="+mn-cs"/>
        </a:defRPr>
      </a:lvl4pPr>
      <a:lvl5pPr algn="l" defTabSz="342900" eaLnBrk="1" hangingPunct="1" latinLnBrk="0" marL="1371600" rtl="0">
        <a:defRPr kern="1200" sz="1350">
          <a:solidFill>
            <a:schemeClr val="tx1"/>
          </a:solidFill>
          <a:latin typeface="+mn-lt"/>
          <a:ea typeface="+mn-ea"/>
          <a:cs typeface="+mn-cs"/>
        </a:defRPr>
      </a:lvl5pPr>
      <a:lvl6pPr algn="l" defTabSz="342900" eaLnBrk="1" hangingPunct="1" latinLnBrk="0" marL="1714500" rtl="0">
        <a:defRPr kern="1200" sz="1350">
          <a:solidFill>
            <a:schemeClr val="tx1"/>
          </a:solidFill>
          <a:latin typeface="+mn-lt"/>
          <a:ea typeface="+mn-ea"/>
          <a:cs typeface="+mn-cs"/>
        </a:defRPr>
      </a:lvl6pPr>
      <a:lvl7pPr algn="l" defTabSz="342900" eaLnBrk="1" hangingPunct="1" latinLnBrk="0" marL="2057400" rtl="0">
        <a:defRPr kern="1200" sz="1350">
          <a:solidFill>
            <a:schemeClr val="tx1"/>
          </a:solidFill>
          <a:latin typeface="+mn-lt"/>
          <a:ea typeface="+mn-ea"/>
          <a:cs typeface="+mn-cs"/>
        </a:defRPr>
      </a:lvl7pPr>
      <a:lvl8pPr algn="l" defTabSz="342900" eaLnBrk="1" hangingPunct="1" latinLnBrk="0" marL="2400300" rtl="0">
        <a:defRPr kern="1200" sz="1350">
          <a:solidFill>
            <a:schemeClr val="tx1"/>
          </a:solidFill>
          <a:latin typeface="+mn-lt"/>
          <a:ea typeface="+mn-ea"/>
          <a:cs typeface="+mn-cs"/>
        </a:defRPr>
      </a:lvl8pPr>
      <a:lvl9pPr algn="l" defTabSz="342900" eaLnBrk="1" hangingPunct="1" latinLnBrk="0" marL="2743200" rtl="0">
        <a:defRPr kern="1200" sz="135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doi.org/10.1162/tacl_a_00134" TargetMode="External" /><Relationship Id="rId3" Type="http://schemas.openxmlformats.org/officeDocument/2006/relationships/hyperlink" Target="https://arxiv.org/abs/1301.3781" TargetMode="External" /><Relationship Id="rId4" Type="http://schemas.openxmlformats.org/officeDocument/2006/relationships/hyperlink" Target="https://doi.org/10.3115/v1/D14-1162" TargetMode="External" /><Relationship Id="rId5" Type="http://schemas.openxmlformats.org/officeDocument/2006/relationships/hyperlink" Target="https://doi.org/10.1162/neco.1996.8.7.1341" TargetMode="Externa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png"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pPr lvl="0" indent="0" marL="0">
              <a:buNone/>
            </a:pPr>
            <a:r>
              <a:rPr/>
              <a:t>Are neural networks all you need?</a:t>
            </a:r>
          </a:p>
        </p:txBody>
      </p:sp>
      <p:sp>
        <p:nvSpPr>
          <p:cNvPr id="3" name="Subtitle 2"/>
          <p:cNvSpPr>
            <a:spLocks noGrp="1"/>
          </p:cNvSpPr>
          <p:nvPr>
            <p:ph idx="1" type="subTitle"/>
          </p:nvPr>
        </p:nvSpPr>
        <p:spPr>
          <a:xfrm>
            <a:off x="1371600" y="2914650"/>
            <a:ext cx="6400800" cy="1314450"/>
          </a:xfrm>
        </p:spPr>
        <p:txBody>
          <a:bodyPr/>
          <a:lstStyle/>
          <a:p>
            <a:pPr lvl="0" indent="0" marL="0">
              <a:buNone/>
            </a:pPr>
            <a:br/>
            <a:br/>
            <a:r>
              <a:rPr/>
              <a:t>Lennard Berger</a:t>
            </a:r>
          </a:p>
        </p:txBody>
      </p:sp>
      <p:sp>
        <p:nvSpPr>
          <p:cNvPr id="4" name="Date Placeholder 3"/>
          <p:cNvSpPr>
            <a:spLocks noGrp="1"/>
          </p:cNvSpPr>
          <p:nvPr>
            <p:ph idx="10" sz="half" type="dt"/>
          </p:nvPr>
        </p:nvSpPr>
        <p:spPr/>
        <p:txBody>
          <a:bodyPr/>
          <a:lstStyle/>
          <a:p>
            <a:pPr lvl="0" indent="0" marL="0">
              <a:buNone/>
            </a:pPr>
            <a:r>
              <a:rPr/>
              <a:t>2023-10-30</a:t>
            </a: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A look into word2vec</a:t>
            </a:r>
          </a:p>
        </p:txBody>
      </p:sp>
      <p:sp>
        <p:nvSpPr>
          <p:cNvPr id="3" name="Content Placeholder 2"/>
          <p:cNvSpPr>
            <a:spLocks noGrp="1"/>
          </p:cNvSpPr>
          <p:nvPr>
            <p:ph idx="1"/>
          </p:nvPr>
        </p:nvSpPr>
        <p:spPr/>
        <p:txBody>
          <a:bodyPr/>
          <a:lstStyle/>
          <a:p>
            <a:pPr lvl="0" indent="0" marL="0">
              <a:buNone/>
            </a:pPr>
            <a:r>
              <a:rPr/>
              <a:t>(Levy, Goldberg, and Dagan 2015) took a look into the </a:t>
            </a:r>
            <a:r>
              <a:rPr i="1"/>
              <a:t>companion</a:t>
            </a:r>
            <a:r>
              <a:rPr/>
              <a:t> code of word2vec and GloVe, and found that there was no distinct advantage in using neural networks.</a:t>
            </a:r>
          </a:p>
        </p:txBody>
      </p:sp>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Algorithms examined</a:t>
            </a:r>
          </a:p>
        </p:txBody>
      </p:sp>
      <p:sp>
        <p:nvSpPr>
          <p:cNvPr id="3" name="Content Placeholder 2"/>
          <p:cNvSpPr>
            <a:spLocks noGrp="1"/>
          </p:cNvSpPr>
          <p:nvPr>
            <p:ph idx="1"/>
          </p:nvPr>
        </p:nvSpPr>
        <p:spPr/>
        <p:txBody>
          <a:bodyPr/>
          <a:lstStyle/>
          <a:p>
            <a:pPr lvl="0"/>
            <a:r>
              <a:rPr/>
              <a:t>Positive pointwise mutual information (PPMI)</a:t>
            </a:r>
          </a:p>
          <a:p>
            <a:pPr lvl="0"/>
            <a:r>
              <a:rPr/>
              <a:t>Singular value decomposition (SVD)</a:t>
            </a:r>
          </a:p>
          <a:p>
            <a:pPr lvl="0"/>
            <a:r>
              <a:rPr/>
              <a:t>Skip-grams with negative sampling (SGNS)</a:t>
            </a:r>
          </a:p>
          <a:p>
            <a:pPr lvl="0"/>
            <a:r>
              <a:rPr/>
              <a:t>Global Vectors (GloVe)</a:t>
            </a:r>
          </a:p>
        </p:txBody>
      </p:sp>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Transferable hyperparameters</a:t>
            </a:r>
          </a:p>
        </p:txBody>
      </p:sp>
      <p:sp>
        <p:nvSpPr>
          <p:cNvPr id="3" name="Content Placeholder 2"/>
          <p:cNvSpPr>
            <a:spLocks noGrp="1"/>
          </p:cNvSpPr>
          <p:nvPr>
            <p:ph idx="1"/>
          </p:nvPr>
        </p:nvSpPr>
        <p:spPr/>
        <p:txBody>
          <a:bodyPr/>
          <a:lstStyle/>
          <a:p>
            <a:pPr lvl="0" indent="0" marL="0">
              <a:buNone/>
            </a:pPr>
            <a:r>
              <a:rPr/>
              <a:t>(Levy, Goldberg, and Dagan 2015) introduce several distinct hyperparameters that are used by word2vec and GloVe to enable (or improve) the training objective. They split these hyperparameters into three groups:</a:t>
            </a:r>
          </a:p>
          <a:p>
            <a:pPr lvl="0"/>
            <a:r>
              <a:rPr/>
              <a:t>pre-processing hyperparameters</a:t>
            </a:r>
          </a:p>
          <a:p>
            <a:pPr lvl="0"/>
            <a:r>
              <a:rPr/>
              <a:t>associative metric hyperparameters</a:t>
            </a:r>
          </a:p>
          <a:p>
            <a:pPr lvl="0"/>
            <a:r>
              <a:rPr/>
              <a:t>post-processing hyperparameters</a:t>
            </a:r>
          </a:p>
        </p:txBody>
      </p:sp>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Pre-processing hyperparameters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dynamic context windows (dyn)</a:t>
                </a:r>
              </a:p>
              <a:p>
                <a:pPr lvl="0" indent="0" marL="0">
                  <a:buNone/>
                </a:pPr>
                <a:r>
                  <a:rPr/>
                  <a:t>In traditional BOW windows (PMI), all words are weighted equally. In word2vec and GloVe, only words that are withing a given window (e.g 5 tokens) will be considered. In word2vec the weight per token is given by uniformly sampling the actual window size between 1 and L, for each token (Mikolov et al. 2013).</a:t>
                </a:r>
              </a:p>
              <a:p>
                <a:pPr lvl="0" indent="0" marL="0">
                  <a:spcBef>
                    <a:spcPts val="3000"/>
                  </a:spcBef>
                  <a:buNone/>
                </a:pPr>
                <a:r>
                  <a:rPr b="1"/>
                  <a:t>subsampling (sub)</a:t>
                </a:r>
              </a:p>
              <a:p>
                <a:pPr lvl="0" indent="0" marL="0">
                  <a:buNone/>
                </a:pPr>
                <a:r>
                  <a:rPr/>
                  <a:t>Subsampling is a method of diluting very frequent words, akin to removing stop-words. The subsampling method presented in (Mikolov et al. 2013) randomly removes words that are more frequent than some threshold t with a probability of p, where f marks the word’s corpus frequency:</a:t>
                </a:r>
              </a:p>
              <a:p>
                <a:pPr lvl="0" indent="0" marL="0">
                  <a:buNone/>
                </a:pPr>
                <a14:m>
                  <m:oMath xmlns:m="http://schemas.openxmlformats.org/officeDocument/2006/math">
                    <m:r>
                      <m:t>p</m:t>
                    </m:r>
                    <m:r>
                      <m:rPr>
                        <m:sty m:val="p"/>
                      </m:rPr>
                      <m:t>=</m:t>
                    </m:r>
                    <m:r>
                      <m:t>1</m:t>
                    </m:r>
                    <m:r>
                      <m:rPr>
                        <m:sty m:val="p"/>
                      </m:rPr>
                      <m:t>−</m:t>
                    </m:r>
                    <m:rad>
                      <m:radPr>
                        <m:degHide m:val="on"/>
                      </m:radPr>
                      <m:deg/>
                      <m:e>
                        <m:f>
                          <m:fPr>
                            <m:type m:val="bar"/>
                          </m:fPr>
                          <m:num>
                            <m:r>
                              <m:t>t</m:t>
                            </m:r>
                          </m:num>
                          <m:den>
                            <m:r>
                              <m:t>f</m:t>
                            </m:r>
                          </m:den>
                        </m:f>
                      </m:e>
                    </m:rad>
                  </m:oMath>
                </a14:m>
              </a:p>
            </p:txBody>
          </p:sp>
        </mc:Choice>
      </mc:AlternateContent>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Pre-processing hyperparameters</a:t>
            </a:r>
          </a:p>
        </p:txBody>
      </p:sp>
      <p:sp>
        <p:nvSpPr>
          <p:cNvPr id="3" name="Content Placeholder 2"/>
          <p:cNvSpPr>
            <a:spLocks noGrp="1"/>
          </p:cNvSpPr>
          <p:nvPr>
            <p:ph idx="1"/>
          </p:nvPr>
        </p:nvSpPr>
        <p:spPr/>
        <p:txBody>
          <a:bodyPr/>
          <a:lstStyle/>
          <a:p>
            <a:pPr lvl="0" indent="0" marL="0">
              <a:spcBef>
                <a:spcPts val="3000"/>
              </a:spcBef>
              <a:buNone/>
            </a:pPr>
            <a:r>
              <a:rPr b="1"/>
              <a:t>deleting rare words (del)</a:t>
            </a:r>
          </a:p>
          <a:p>
            <a:pPr lvl="0" indent="0" marL="0">
              <a:buNone/>
            </a:pPr>
            <a:r>
              <a:rPr/>
              <a:t>word2vec removes tokens that are rare in the training corpus from the corpus before creating context windows.</a:t>
            </a:r>
          </a:p>
        </p:txBody>
      </p:sp>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Association Metric hyperparameters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Shifted PMI (neg)</a:t>
                </a:r>
              </a:p>
              <a:p>
                <a:pPr lvl="0" indent="0" marL="0">
                  <a:buNone/>
                </a:pPr>
                <a:r>
                  <a:rPr/>
                  <a:t>SGNS has a hyperparameter k (the number of negative samples), which affects the value that SGNS is trying to optimize </a:t>
                </a:r>
                <a14:m>
                  <m:oMath xmlns:m="http://schemas.openxmlformats.org/officeDocument/2006/math">
                    <m:r>
                      <m:rPr>
                        <m:sty m:val="p"/>
                      </m:rPr>
                      <m:t>∀</m:t>
                    </m:r>
                    <m:r>
                      <m:t>w</m:t>
                    </m:r>
                    <m:r>
                      <m:rPr>
                        <m:sty m:val="p"/>
                      </m:rPr>
                      <m:t>,</m:t>
                    </m:r>
                    <m:r>
                      <m:t>c</m:t>
                    </m:r>
                  </m:oMath>
                </a14:m>
                <a:r>
                  <a:rPr/>
                  <a:t>. This hyperparameter changes the underlying distribution of the model by making different tokens more (or less) probable.</a:t>
                </a:r>
              </a:p>
              <a:p>
                <a:pPr lvl="0" indent="0" marL="0">
                  <a:spcBef>
                    <a:spcPts val="3000"/>
                  </a:spcBef>
                  <a:buNone/>
                </a:pPr>
                <a:r>
                  <a:rPr b="1"/>
                  <a:t>Context distribution smoothing (cds)</a:t>
                </a:r>
              </a:p>
              <a:p>
                <a:pPr lvl="0" indent="0" marL="0">
                  <a:buNone/>
                </a:pPr>
                <a:r>
                  <a:rPr/>
                  <a:t>In word2vec, negative examples (contexts) are sampled according to a smoothed unigram distribution. Similarly to shifted PMI, this helps alleviating bias against rare words.</a:t>
                </a:r>
              </a:p>
            </p:txBody>
          </p:sp>
        </mc:Choice>
      </mc:AlternateContent>
    </p:spTree>
  </p:cSl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Post-processing hyperparameters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spcBef>
                    <a:spcPts val="3000"/>
                  </a:spcBef>
                  <a:buNone/>
                </a:pPr>
                <a:r>
                  <a:rPr b="1"/>
                  <a:t>Adding context vectors (w+c)</a:t>
                </a:r>
              </a:p>
              <a:p>
                <a:pPr lvl="0" indent="0" marL="0">
                  <a:buNone/>
                </a:pPr>
                <a:r>
                  <a:rPr/>
                  <a:t>(Pennington, Socher, and Manning 2014) propose using the context vectors in addition to the word vectors as GloVe’s output. For example, the word “cat” can be represented as:</a:t>
                </a:r>
              </a:p>
              <a:p>
                <a:pPr lvl="0" indent="0" marL="0">
                  <a:buNone/>
                </a:pPr>
                <a14:m>
                  <m:oMath xmlns:m="http://schemas.openxmlformats.org/officeDocument/2006/math">
                    <m:acc>
                      <m:accPr>
                        <m:chr m:val="⃗"/>
                      </m:accPr>
                      <m:e>
                        <m:sSub>
                          <m:e>
                            <m:r>
                              <m:t>V</m:t>
                            </m:r>
                          </m:e>
                          <m:sub>
                            <m:r>
                              <m:t>c</m:t>
                            </m:r>
                            <m:r>
                              <m:t>a</m:t>
                            </m:r>
                            <m:r>
                              <m:t>t</m:t>
                            </m:r>
                          </m:sub>
                        </m:sSub>
                      </m:e>
                    </m:acc>
                    <m:r>
                      <m:rPr>
                        <m:sty m:val="p"/>
                      </m:rPr>
                      <m:t>=</m:t>
                    </m:r>
                    <m:acc>
                      <m:accPr>
                        <m:chr m:val="⃗"/>
                      </m:accPr>
                      <m:e>
                        <m:sSub>
                          <m:e>
                            <m:r>
                              <m:t>w</m:t>
                            </m:r>
                          </m:e>
                          <m:sub>
                            <m:r>
                              <m:t>c</m:t>
                            </m:r>
                            <m:r>
                              <m:t>a</m:t>
                            </m:r>
                            <m:r>
                              <m:t>t</m:t>
                            </m:r>
                          </m:sub>
                        </m:sSub>
                      </m:e>
                    </m:acc>
                    <m:r>
                      <m:rPr>
                        <m:sty m:val="p"/>
                      </m:rPr>
                      <m:t>+</m:t>
                    </m:r>
                    <m:acc>
                      <m:accPr>
                        <m:chr m:val="⃗"/>
                      </m:accPr>
                      <m:e>
                        <m:sSub>
                          <m:e>
                            <m:r>
                              <m:t>c</m:t>
                            </m:r>
                          </m:e>
                          <m:sub>
                            <m:r>
                              <m:t>c</m:t>
                            </m:r>
                            <m:r>
                              <m:t>a</m:t>
                            </m:r>
                            <m:r>
                              <m:t>t</m:t>
                            </m:r>
                          </m:sub>
                        </m:sSub>
                      </m:e>
                    </m:acc>
                  </m:oMath>
                </a14:m>
              </a:p>
              <a:p>
                <a:pPr lvl="0" indent="0" marL="0">
                  <a:buNone/>
                </a:pPr>
                <a:r>
                  <a:rPr/>
                  <a:t>where </a:t>
                </a:r>
                <a14:m>
                  <m:oMath xmlns:m="http://schemas.openxmlformats.org/officeDocument/2006/math">
                    <m:acc>
                      <m:accPr>
                        <m:chr m:val="⃗"/>
                      </m:accPr>
                      <m:e>
                        <m:sSub>
                          <m:e>
                            <m:r>
                              <m:t>w</m:t>
                            </m:r>
                          </m:e>
                          <m:sub>
                            <m:r>
                              <m:t>c</m:t>
                            </m:r>
                            <m:r>
                              <m:t>a</m:t>
                            </m:r>
                            <m:r>
                              <m:t>t</m:t>
                            </m:r>
                          </m:sub>
                        </m:sSub>
                      </m:e>
                    </m:acc>
                  </m:oMath>
                </a14:m>
                <a:r>
                  <a:rPr/>
                  <a:t> and </a:t>
                </a:r>
                <a14:m>
                  <m:oMath xmlns:m="http://schemas.openxmlformats.org/officeDocument/2006/math">
                    <m:acc>
                      <m:accPr>
                        <m:chr m:val="⃗"/>
                      </m:accPr>
                      <m:e>
                        <m:sSub>
                          <m:e>
                            <m:r>
                              <m:t>c</m:t>
                            </m:r>
                          </m:e>
                          <m:sub>
                            <m:r>
                              <m:t>c</m:t>
                            </m:r>
                            <m:r>
                              <m:t>a</m:t>
                            </m:r>
                            <m:r>
                              <m:t>t</m:t>
                            </m:r>
                          </m:sub>
                        </m:sSub>
                      </m:e>
                    </m:acc>
                  </m:oMath>
                </a14:m>
                <a:r>
                  <a:rPr/>
                  <a:t> are the word and context embeddings, respectively. The aim of this method is to move together words that are semantically similar (share the same context).</a:t>
                </a:r>
              </a:p>
              <a:p>
                <a:pPr lvl="0" indent="0" marL="0">
                  <a:spcBef>
                    <a:spcPts val="3000"/>
                  </a:spcBef>
                  <a:buNone/>
                </a:pPr>
                <a:r>
                  <a:rPr b="1"/>
                  <a:t>Eigenvalue Weighting (eig)</a:t>
                </a:r>
              </a:p>
              <a:p>
                <a:pPr lvl="0" indent="0" marL="0">
                  <a:buNone/>
                </a:pPr>
                <a:r>
                  <a:rPr/>
                  <a:t>The decomposition of the eigenvalue (for SVD) doesn’t need to decompose uniformly. The factorisation can be a tuneable hyperparameter.</a:t>
                </a:r>
              </a:p>
            </p:txBody>
          </p:sp>
        </mc:Choice>
      </mc:AlternateContent>
    </p:spTree>
  </p:cSl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Evaluation</a:t>
            </a:r>
          </a:p>
        </p:txBody>
      </p:sp>
      <p:sp>
        <p:nvSpPr>
          <p:cNvPr id="3" name="Content Placeholder 2"/>
          <p:cNvSpPr>
            <a:spLocks noGrp="1"/>
          </p:cNvSpPr>
          <p:nvPr>
            <p:ph idx="1"/>
          </p:nvPr>
        </p:nvSpPr>
        <p:spPr/>
        <p:txBody>
          <a:bodyPr/>
          <a:lstStyle/>
          <a:p>
            <a:pPr lvl="0" indent="0" marL="0">
              <a:buNone/>
            </a:pPr>
            <a:r>
              <a:rPr/>
              <a:t>We introduced seven hyperparameters which are implicitly (or explicitly) tuned for in word2vec and GloVe. In their evaluation (Levy, Goldberg, and Dagan 2015) systematically applied these hyperparameters using hyperparameter tuning for the different available algorithms.</a:t>
            </a:r>
          </a:p>
        </p:txBody>
      </p:sp>
    </p:spTree>
  </p:cSl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Results</a:t>
            </a:r>
          </a:p>
        </p:txBody>
      </p:sp>
      <p:pic>
        <p:nvPicPr>
          <p:cNvPr descr="Are_neural_networks_all_you_need_files/figure-pptx/fig-levy-etal-2015-improving-output-1.png" id="0" name="Picture 1"/>
          <p:cNvPicPr>
            <a:picLocks noGrp="1" noChangeAspect="1"/>
          </p:cNvPicPr>
          <p:nvPr/>
        </p:nvPicPr>
        <p:blipFill>
          <a:blip r:embed="rId2"/>
          <a:stretch>
            <a:fillRect/>
          </a:stretch>
        </p:blipFill>
        <p:spPr bwMode="auto">
          <a:xfrm>
            <a:off x="2781300" y="1193800"/>
            <a:ext cx="3594100" cy="2882900"/>
          </a:xfrm>
          <a:prstGeom prst="rect">
            <a:avLst/>
          </a:prstGeom>
          <a:noFill/>
          <a:ln w="9525">
            <a:noFill/>
            <a:headEnd/>
            <a:tailEnd/>
          </a:ln>
        </p:spPr>
      </p:pic>
      <p:sp>
        <p:nvSpPr>
          <p:cNvPr id="1" name="TextBox 3"/>
          <p:cNvSpPr txBox="1"/>
          <p:nvPr/>
        </p:nvSpPr>
        <p:spPr>
          <a:xfrm>
            <a:off x="457200" y="4076700"/>
            <a:ext cx="8229600" cy="508000"/>
          </a:xfrm>
          <a:prstGeom prst="rect">
            <a:avLst/>
          </a:prstGeom>
          <a:noFill/>
        </p:spPr>
        <p:txBody>
          <a:bodyPr/>
          <a:lstStyle/>
          <a:p>
            <a:pPr lvl="0" indent="0" marL="0" algn="ctr">
              <a:buNone/>
            </a:pPr>
            <a:r>
              <a:rPr/>
              <a:t>Figure 2: Performance of each method across different tasks using 2-fold cross-validation for hyperparameter tuning</a:t>
            </a:r>
          </a:p>
        </p:txBody>
      </p:sp>
    </p:spTree>
  </p:cSl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Conclusions</a:t>
            </a:r>
          </a:p>
        </p:txBody>
      </p:sp>
      <p:sp>
        <p:nvSpPr>
          <p:cNvPr id="3" name="Content Placeholder 2"/>
          <p:cNvSpPr>
            <a:spLocks noGrp="1"/>
          </p:cNvSpPr>
          <p:nvPr>
            <p:ph idx="1"/>
          </p:nvPr>
        </p:nvSpPr>
        <p:spPr/>
        <p:txBody>
          <a:bodyPr/>
          <a:lstStyle/>
          <a:p>
            <a:pPr lvl="0"/>
            <a:r>
              <a:rPr/>
              <a:t>there is no one preferable method to produce word embeddings (there is no free lunch!)</a:t>
            </a:r>
          </a:p>
          <a:p>
            <a:pPr lvl="0"/>
            <a:r>
              <a:rPr/>
              <a:t>we don’t know what exactly neural networks contribute to this task</a:t>
            </a:r>
          </a:p>
          <a:p>
            <a:pPr lvl="0"/>
            <a:r>
              <a:rPr/>
              <a:t>evaluations need to be rigid and contain hyperparameters</a:t>
            </a:r>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Audience</a:t>
            </a:r>
          </a:p>
        </p:txBody>
      </p:sp>
      <p:sp>
        <p:nvSpPr>
          <p:cNvPr id="3" name="Content Placeholder 2"/>
          <p:cNvSpPr>
            <a:spLocks noGrp="1"/>
          </p:cNvSpPr>
          <p:nvPr>
            <p:ph idx="1"/>
          </p:nvPr>
        </p:nvSpPr>
        <p:spPr/>
        <p:txBody>
          <a:bodyPr/>
          <a:lstStyle/>
          <a:p>
            <a:pPr lvl="0" indent="0" marL="0">
              <a:buNone/>
            </a:pPr>
            <a:r>
              <a:rPr/>
              <a:t>This talk is for you:</a:t>
            </a:r>
          </a:p>
          <a:p>
            <a:pPr lvl="0"/>
            <a:r>
              <a:rPr/>
              <a:t>if you have some knowledge of word2vec and / or embeddings</a:t>
            </a:r>
          </a:p>
          <a:p>
            <a:pPr lvl="0"/>
            <a:r>
              <a:rPr/>
              <a:t>you’ve always wondered why neural networks perform so well (what is their </a:t>
            </a:r>
            <a:r>
              <a:rPr i="1"/>
              <a:t>“secret sauce”</a:t>
            </a:r>
            <a:r>
              <a:rPr/>
              <a:t>)</a:t>
            </a:r>
          </a:p>
        </p:txBody>
      </p:sp>
    </p:spTree>
  </p:cSl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Closing remarks</a:t>
            </a:r>
          </a:p>
        </p:txBody>
      </p:sp>
      <p:sp>
        <p:nvSpPr>
          <p:cNvPr id="3" name="Content Placeholder 2"/>
          <p:cNvSpPr>
            <a:spLocks noGrp="1"/>
          </p:cNvSpPr>
          <p:nvPr>
            <p:ph idx="1"/>
          </p:nvPr>
        </p:nvSpPr>
        <p:spPr/>
        <p:txBody>
          <a:bodyPr/>
          <a:lstStyle/>
          <a:p>
            <a:pPr lvl="0" indent="0" marL="0">
              <a:buNone/>
            </a:pPr>
            <a:r>
              <a:rPr/>
              <a:t>To train word2vec </a:t>
            </a:r>
            <a:r>
              <a:rPr b="1"/>
              <a:t>five</a:t>
            </a:r>
            <a:r>
              <a:rPr/>
              <a:t> hyperparameters were introduced which were not considered part of the evaluation. In a </a:t>
            </a:r>
            <a:r>
              <a:rPr b="1"/>
              <a:t>lot</a:t>
            </a:r>
            <a:r>
              <a:rPr/>
              <a:t> of machine learning publications, tuneable hyperparameters are simply </a:t>
            </a:r>
            <a:r>
              <a:rPr i="1"/>
              <a:t>given</a:t>
            </a:r>
            <a:r>
              <a:rPr/>
              <a:t> as part of the training objective! We need to have solid baselines to see what neural networks actually achieve.</a:t>
            </a:r>
          </a:p>
        </p:txBody>
      </p:sp>
    </p:spTree>
  </p:cSl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References</a:t>
            </a:r>
          </a:p>
        </p:txBody>
      </p:sp>
      <p:sp>
        <p:nvSpPr>
          <p:cNvPr id="3" name="Content Placeholder 2"/>
          <p:cNvSpPr>
            <a:spLocks noGrp="1"/>
          </p:cNvSpPr>
          <p:nvPr>
            <p:ph idx="1"/>
          </p:nvPr>
        </p:nvSpPr>
        <p:spPr/>
        <p:txBody>
          <a:bodyPr/>
          <a:lstStyle/>
          <a:p>
            <a:pPr lvl="0" indent="0" marL="0">
              <a:buNone/>
            </a:pPr>
            <a:r>
              <a:rPr/>
              <a:t>Jiang, Zhiying, Matthew Yang, Mikhail Tsirlin, Raphael Tang, Yiqin Dai, and Jimmy Lin. 2023. “‘Low-Resource’ Text Classification: A Parameter-Free Classification Method with Compressors.” In </a:t>
            </a:r>
            <a:r>
              <a:rPr i="1"/>
              <a:t>Findings of the Association for Computational Linguistics: ACL 2023</a:t>
            </a:r>
            <a:r>
              <a:rPr/>
              <a:t>, 6810–28.</a:t>
            </a:r>
          </a:p>
          <a:p>
            <a:pPr lvl="0" indent="0" marL="0">
              <a:buNone/>
            </a:pPr>
            <a:r>
              <a:rPr/>
              <a:t>Levy, Omer, Yoav Goldberg, and Ido Dagan. 2015. “Improving Distributional Similarity with Lessons Learned from Word Embeddings.” </a:t>
            </a:r>
            <a:r>
              <a:rPr i="1"/>
              <a:t>Transactions of the Association for Computational Linguistics</a:t>
            </a:r>
            <a:r>
              <a:rPr/>
              <a:t> 3: 211–25. </a:t>
            </a:r>
            <a:r>
              <a:rPr>
                <a:hlinkClick r:id="rId2"/>
              </a:rPr>
              <a:t>https://doi.org/10.1162/tacl_a_00134</a:t>
            </a:r>
            <a:r>
              <a:rPr/>
              <a:t>.</a:t>
            </a:r>
          </a:p>
          <a:p>
            <a:pPr lvl="0" indent="0" marL="0">
              <a:buNone/>
            </a:pPr>
            <a:r>
              <a:rPr/>
              <a:t>Mikolov, Tomas, Kai Chen, Greg Corrado, and Jeffrey Dean. 2013. “Efficient Estimation of Word Representations in Vector Space.” </a:t>
            </a:r>
            <a:r>
              <a:rPr>
                <a:hlinkClick r:id="rId3"/>
              </a:rPr>
              <a:t>https://arxiv.org/abs/1301.3781</a:t>
            </a:r>
            <a:r>
              <a:rPr/>
              <a:t>.</a:t>
            </a:r>
          </a:p>
          <a:p>
            <a:pPr lvl="0" indent="0" marL="0">
              <a:buNone/>
            </a:pPr>
            <a:r>
              <a:rPr/>
              <a:t>Pennington, Jeffrey, Richard Socher, and Christopher Manning. 2014. “GloVe: Global Vectors for Word Representation.” In </a:t>
            </a:r>
            <a:r>
              <a:rPr i="1"/>
              <a:t>Proceedings of the 2014 Conference on Empirical Methods in Natural Language Processing (EMNLP)</a:t>
            </a:r>
            <a:r>
              <a:rPr/>
              <a:t>, 1532–43. Doha, Qatar: Association for Computational Linguistics. </a:t>
            </a:r>
            <a:r>
              <a:rPr>
                <a:hlinkClick r:id="rId4"/>
              </a:rPr>
              <a:t>https://doi.org/10.3115/v1/D14-1162</a:t>
            </a:r>
            <a:r>
              <a:rPr/>
              <a:t>.</a:t>
            </a:r>
          </a:p>
          <a:p>
            <a:pPr lvl="0" indent="0" marL="0">
              <a:buNone/>
            </a:pPr>
            <a:r>
              <a:rPr/>
              <a:t>Wolpert, David H. 1996. “The Lack of A Priori Distinctions Between Learning Algorithms.” </a:t>
            </a:r>
            <a:r>
              <a:rPr i="1"/>
              <a:t>Neural Computation</a:t>
            </a:r>
            <a:r>
              <a:rPr/>
              <a:t> 8 (7): 1341–90. </a:t>
            </a:r>
            <a:r>
              <a:rPr>
                <a:hlinkClick r:id="rId5"/>
              </a:rPr>
              <a:t>https://doi.org/10.1162/neco.1996.8.7.1341</a:t>
            </a:r>
            <a:r>
              <a:rPr/>
              <a:t>.</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A recap on neural networks</a:t>
            </a:r>
          </a:p>
        </p:txBody>
      </p:sp>
      <p:sp>
        <p:nvSpPr>
          <p:cNvPr id="3" name="Content Placeholder 2"/>
          <p:cNvSpPr>
            <a:spLocks noGrp="1"/>
          </p:cNvSpPr>
          <p:nvPr>
            <p:ph idx="1"/>
          </p:nvPr>
        </p:nvSpPr>
        <p:spPr/>
        <p:txBody>
          <a:bodyPr/>
          <a:lstStyle/>
          <a:p>
            <a:pPr lvl="0" indent="0" marL="0">
              <a:buNone/>
            </a:pPr>
            <a:r>
              <a:rPr/>
              <a:t>Neural networks are useful as universal function approximators. They can solve non-trivial (non-linear) problems, that simple models cannot solve.</a:t>
            </a:r>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Neural networks are state of the art (SotA)</a:t>
            </a:r>
          </a:p>
        </p:txBody>
      </p:sp>
      <p:pic>
        <p:nvPicPr>
          <p:cNvPr descr="./chart.png" id="0" name="Picture 1"/>
          <p:cNvPicPr>
            <a:picLocks noGrp="1" noChangeAspect="1"/>
          </p:cNvPicPr>
          <p:nvPr/>
        </p:nvPicPr>
        <p:blipFill>
          <a:blip r:embed="rId2"/>
          <a:stretch>
            <a:fillRect/>
          </a:stretch>
        </p:blipFill>
        <p:spPr bwMode="auto">
          <a:xfrm>
            <a:off x="2095500" y="1193800"/>
            <a:ext cx="4940300" cy="2882900"/>
          </a:xfrm>
          <a:prstGeom prst="rect">
            <a:avLst/>
          </a:prstGeom>
          <a:noFill/>
          <a:ln w="9525">
            <a:noFill/>
            <a:headEnd/>
            <a:tailEnd/>
          </a:ln>
        </p:spPr>
      </p:pic>
      <p:sp>
        <p:nvSpPr>
          <p:cNvPr id="1" name="TextBox 3"/>
          <p:cNvSpPr txBox="1"/>
          <p:nvPr/>
        </p:nvSpPr>
        <p:spPr>
          <a:xfrm>
            <a:off x="457200" y="4076700"/>
            <a:ext cx="8229600" cy="508000"/>
          </a:xfrm>
          <a:prstGeom prst="rect">
            <a:avLst/>
          </a:prstGeom>
          <a:noFill/>
        </p:spPr>
        <p:txBody>
          <a:bodyPr/>
          <a:lstStyle/>
          <a:p>
            <a:pPr lvl="0" indent="0" marL="0" algn="ctr">
              <a:buNone/>
            </a:pPr>
            <a:r>
              <a:rPr/>
              <a:t>Language Modelling on Penn Treebank (Word Level)</a:t>
            </a:r>
          </a:p>
        </p:txBody>
      </p:sp>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No free lunch</a:t>
            </a:r>
          </a:p>
        </p:txBody>
      </p:sp>
      <p:sp>
        <p:nvSpPr>
          <p:cNvPr id="3" name="Content Placeholder 2"/>
          <p:cNvSpPr>
            <a:spLocks noGrp="1"/>
          </p:cNvSpPr>
          <p:nvPr>
            <p:ph idx="1"/>
          </p:nvPr>
        </p:nvSpPr>
        <p:spPr/>
        <p:txBody>
          <a:bodyPr/>
          <a:lstStyle/>
          <a:p>
            <a:pPr lvl="0" indent="0" marL="1270000">
              <a:buNone/>
            </a:pPr>
            <a:r>
              <a:rPr sz="2000"/>
              <a:t>In a noise-free scenario where the loss function is the misclassification rate, if one is interested in off-training-set error, then there are no a priori distinctions between learning algorithms (Wolpert 1996)</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When GZIP beats neural networks</a:t>
            </a:r>
          </a:p>
        </p:txBody>
      </p:sp>
      <p:sp>
        <p:nvSpPr>
          <p:cNvPr id="3" name="Content Placeholder 2"/>
          <p:cNvSpPr>
            <a:spLocks noGrp="1"/>
          </p:cNvSpPr>
          <p:nvPr>
            <p:ph idx="1"/>
          </p:nvPr>
        </p:nvSpPr>
        <p:spPr/>
        <p:txBody>
          <a:bodyPr/>
          <a:lstStyle/>
          <a:p>
            <a:pPr lvl="0" indent="0" marL="0">
              <a:buNone/>
            </a:pPr>
            <a:r>
              <a:rPr/>
              <a:t>This year (Jiang et al. 2023) published a paper in which simple models based on compression algorithms were able to outcompete SotA models. The model builds on the intuition that compressors will remove redundant information between two sentences.</a:t>
            </a:r>
          </a:p>
        </p:txBody>
      </p:sp>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Compression based classifiers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lvl="0" indent="0" marL="0">
                  <a:buNone/>
                </a:pPr>
                <a:r>
                  <a:rPr/>
                  <a:t>The parameter-free model introduced by (Jiang et al. 2023) calculates the normalised compressed distance (NCD), and can be used as follows:</a:t>
                </a:r>
              </a:p>
              <a:p>
                <a:pPr lvl="0" indent="-342900" marL="342900">
                  <a:buAutoNum type="arabicPeriod"/>
                </a:pPr>
                <a:r>
                  <a:rPr/>
                  <a:t>Let </a:t>
                </a:r>
                <a14:m>
                  <m:oMath xmlns:m="http://schemas.openxmlformats.org/officeDocument/2006/math">
                    <m:r>
                      <m:t>C</m:t>
                    </m:r>
                  </m:oMath>
                </a14:m>
                <a:r>
                  <a:rPr/>
                  <a:t> be the compressor (e.g GZIP)</a:t>
                </a:r>
              </a:p>
              <a:p>
                <a:pPr lvl="0" indent="-342900" marL="342900">
                  <a:buAutoNum type="arabicPeriod"/>
                </a:pPr>
                <a:r>
                  <a:rPr/>
                  <a:t>Calculate the compressed text length for </a:t>
                </a:r>
                <a14:m>
                  <m:oMath xmlns:m="http://schemas.openxmlformats.org/officeDocument/2006/math">
                    <m:sSub>
                      <m:e>
                        <m:r>
                          <m:t>x</m:t>
                        </m:r>
                      </m:e>
                      <m:sub>
                        <m:r>
                          <m:t>1</m:t>
                        </m:r>
                      </m:sub>
                    </m:sSub>
                    <m:r>
                      <m:rPr>
                        <m:sty m:val="p"/>
                      </m:rPr>
                      <m:t>,</m:t>
                    </m:r>
                    <m:sSub>
                      <m:e>
                        <m:r>
                          <m:t>x</m:t>
                        </m:r>
                      </m:e>
                      <m:sub>
                        <m:r>
                          <m:t>2</m:t>
                        </m:r>
                      </m:sub>
                    </m:sSub>
                  </m:oMath>
                </a14:m>
              </a:p>
              <a:p>
                <a:pPr lvl="0" indent="-342900" marL="342900">
                  <a:buAutoNum type="arabicPeriod"/>
                </a:pPr>
                <a14:m>
                  <m:oMath xmlns:m="http://schemas.openxmlformats.org/officeDocument/2006/math">
                    <m:r>
                      <m:t>N</m:t>
                    </m:r>
                    <m:r>
                      <m:t>C</m:t>
                    </m:r>
                    <m:r>
                      <m:t>D</m:t>
                    </m:r>
                    <m:d>
                      <m:dPr>
                        <m:begChr m:val="("/>
                        <m:sepChr m:val=""/>
                        <m:endChr m:val=")"/>
                        <m:grow/>
                      </m:dPr>
                      <m:e>
                        <m:r>
                          <m:t>x</m:t>
                        </m:r>
                        <m:r>
                          <m:rPr>
                            <m:sty m:val="p"/>
                          </m:rPr>
                          <m:t>,</m:t>
                        </m:r>
                        <m:r>
                          <m:t>y</m:t>
                        </m:r>
                      </m:e>
                    </m:d>
                    <m:r>
                      <m:rPr>
                        <m:sty m:val="p"/>
                      </m:rPr>
                      <m:t>=</m:t>
                    </m:r>
                    <m:f>
                      <m:fPr>
                        <m:type m:val="bar"/>
                      </m:fPr>
                      <m:num>
                        <m:r>
                          <m:t>C</m:t>
                        </m:r>
                        <m:d>
                          <m:dPr>
                            <m:begChr m:val="("/>
                            <m:sepChr m:val=""/>
                            <m:endChr m:val=")"/>
                            <m:grow/>
                          </m:dPr>
                          <m:e>
                            <m:r>
                              <m:t>x</m:t>
                            </m:r>
                            <m:r>
                              <m:t>y</m:t>
                            </m:r>
                          </m:e>
                        </m:d>
                        <m:r>
                          <m:rPr>
                            <m:sty m:val="p"/>
                          </m:rPr>
                          <m:t>−</m:t>
                        </m:r>
                        <m:r>
                          <m:rPr>
                            <m:sty m:val="p"/>
                          </m:rPr>
                          <m:t>min</m:t>
                        </m:r>
                        <m:r>
                          <m:t>C</m:t>
                        </m:r>
                        <m:d>
                          <m:dPr>
                            <m:begChr m:val="("/>
                            <m:sepChr m:val=""/>
                            <m:endChr m:val=")"/>
                            <m:grow/>
                          </m:dPr>
                          <m:e>
                            <m:r>
                              <m:t>x</m:t>
                            </m:r>
                          </m:e>
                        </m:d>
                        <m:r>
                          <m:rPr>
                            <m:sty m:val="p"/>
                          </m:rPr>
                          <m:t>,</m:t>
                        </m:r>
                        <m:r>
                          <m:t>C</m:t>
                        </m:r>
                        <m:d>
                          <m:dPr>
                            <m:begChr m:val="("/>
                            <m:sepChr m:val=""/>
                            <m:endChr m:val=")"/>
                            <m:grow/>
                          </m:dPr>
                          <m:e>
                            <m:r>
                              <m:t>y</m:t>
                            </m:r>
                          </m:e>
                        </m:d>
                      </m:num>
                      <m:den>
                        <m:r>
                          <m:rPr>
                            <m:sty m:val="p"/>
                          </m:rPr>
                          <m:t>max</m:t>
                        </m:r>
                        <m:r>
                          <m:t>C</m:t>
                        </m:r>
                        <m:d>
                          <m:dPr>
                            <m:begChr m:val="("/>
                            <m:sepChr m:val=""/>
                            <m:endChr m:val=")"/>
                            <m:grow/>
                          </m:dPr>
                          <m:e>
                            <m:r>
                              <m:t>x</m:t>
                            </m:r>
                          </m:e>
                        </m:d>
                        <m:r>
                          <m:rPr>
                            <m:sty m:val="p"/>
                          </m:rPr>
                          <m:t>,</m:t>
                        </m:r>
                        <m:r>
                          <m:t>C</m:t>
                        </m:r>
                        <m:d>
                          <m:dPr>
                            <m:begChr m:val="("/>
                            <m:sepChr m:val=""/>
                            <m:endChr m:val=")"/>
                            <m:grow/>
                          </m:dPr>
                          <m:e>
                            <m:r>
                              <m:t>y</m:t>
                            </m:r>
                          </m:e>
                        </m:d>
                      </m:den>
                    </m:f>
                  </m:oMath>
                </a14:m>
              </a:p>
              <a:p>
                <a:pPr lvl="0" indent="-342900" marL="342900">
                  <a:buAutoNum type="arabicPeriod"/>
                </a:pPr>
                <a:r>
                  <a:rPr/>
                  <a:t>Feed the NCD into your favourite classifier, such as KNN</a:t>
                </a:r>
              </a:p>
            </p:txBody>
          </p:sp>
        </mc:Choice>
      </mc:AlternateContent>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Evaluation</a:t>
            </a:r>
          </a:p>
        </p:txBody>
      </p:sp>
      <p:pic>
        <p:nvPicPr>
          <p:cNvPr descr="Are_neural_networks_all_you_need_files/figure-pptx/fig-jiang2023low-results-output-1.png" id="0" name="Picture 1"/>
          <p:cNvPicPr>
            <a:picLocks noGrp="1" noChangeAspect="1"/>
          </p:cNvPicPr>
          <p:nvPr/>
        </p:nvPicPr>
        <p:blipFill>
          <a:blip r:embed="rId2"/>
          <a:stretch>
            <a:fillRect/>
          </a:stretch>
        </p:blipFill>
        <p:spPr bwMode="auto">
          <a:xfrm>
            <a:off x="1854200" y="1193800"/>
            <a:ext cx="5448300" cy="2882900"/>
          </a:xfrm>
          <a:prstGeom prst="rect">
            <a:avLst/>
          </a:prstGeom>
          <a:noFill/>
          <a:ln w="9525">
            <a:noFill/>
            <a:headEnd/>
            <a:tailEnd/>
          </a:ln>
        </p:spPr>
      </p:pic>
      <p:sp>
        <p:nvSpPr>
          <p:cNvPr id="1" name="TextBox 3"/>
          <p:cNvSpPr txBox="1"/>
          <p:nvPr/>
        </p:nvSpPr>
        <p:spPr>
          <a:xfrm>
            <a:off x="457200" y="4076700"/>
            <a:ext cx="8229600" cy="508000"/>
          </a:xfrm>
          <a:prstGeom prst="rect">
            <a:avLst/>
          </a:prstGeom>
          <a:noFill/>
        </p:spPr>
        <p:txBody>
          <a:bodyPr/>
          <a:lstStyle/>
          <a:p>
            <a:pPr lvl="0" indent="0" marL="0" algn="ctr">
              <a:buNone/>
            </a:pPr>
            <a:r>
              <a:rPr/>
              <a:t>Figure 1: Accuracy of different models on news classification tasks</a:t>
            </a:r>
          </a:p>
        </p:txBody>
      </p:sp>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indent="0" marL="0">
              <a:buNone/>
            </a:pPr>
            <a:r>
              <a:rPr/>
              <a:t>Rigid benchmarks</a:t>
            </a:r>
          </a:p>
        </p:txBody>
      </p:sp>
      <p:sp>
        <p:nvSpPr>
          <p:cNvPr id="3" name="Content Placeholder 2"/>
          <p:cNvSpPr>
            <a:spLocks noGrp="1"/>
          </p:cNvSpPr>
          <p:nvPr>
            <p:ph idx="1"/>
          </p:nvPr>
        </p:nvSpPr>
        <p:spPr/>
        <p:txBody>
          <a:bodyPr/>
          <a:lstStyle/>
          <a:p>
            <a:pPr lvl="0" indent="0" marL="0">
              <a:buNone/>
            </a:pPr>
            <a:r>
              <a:rPr/>
              <a:t>It is important to note that (Jiang et al. 2023) evaluate on a narrow task set. Their method is used exclusively for classification, whereas other models are applied to a broad range of tasks (clustering, retrieval, semantic similarity etc). While they achieve a new (or comparable) SoTa, the comparison is not entirely fair. Further their evaluations are mono-lingual!</a:t>
            </a: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Words>
  <Application>Microsoft Macintosh PowerPoint</Application>
  <PresentationFormat>On-screen Show (16:9)</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neural networks all you need?</dc:title>
  <dc:creator>Lennard Berger</dc:creator>
  <cp:keywords/>
  <dc:description>A critical perspective on neural networks and their evaluation. Assembled for StuTS 2023</dc:description>
  <dcterms:created xsi:type="dcterms:W3CDTF">2025-06-12T10:40:49Z</dcterms:created>
  <dcterms:modified xsi:type="dcterms:W3CDTF">2025-06-12T10:40:49Z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s">
    <vt:lpwstr/>
  </property>
  <property fmtid="{D5CDD505-2E9C-101B-9397-08002B2CF9AE}" pid="3" name="biblio-config">
    <vt:lpwstr>True</vt:lpwstr>
  </property>
  <property fmtid="{D5CDD505-2E9C-101B-9397-08002B2CF9AE}" pid="4" name="bibliography">
    <vt:lpwstr>references.bib</vt:lpwstr>
  </property>
  <property fmtid="{D5CDD505-2E9C-101B-9397-08002B2CF9AE}" pid="5" name="by-author">
    <vt:lpwstr/>
  </property>
  <property fmtid="{D5CDD505-2E9C-101B-9397-08002B2CF9AE}" pid="6" name="categories">
    <vt:lpwstr/>
  </property>
  <property fmtid="{D5CDD505-2E9C-101B-9397-08002B2CF9AE}" pid="7" name="date">
    <vt:lpwstr>2023-10-30</vt:lpwstr>
  </property>
  <property fmtid="{D5CDD505-2E9C-101B-9397-08002B2CF9AE}" pid="8" name="header-includes">
    <vt:lpwstr/>
  </property>
  <property fmtid="{D5CDD505-2E9C-101B-9397-08002B2CF9AE}" pid="9" name="include-after">
    <vt:lpwstr/>
  </property>
  <property fmtid="{D5CDD505-2E9C-101B-9397-08002B2CF9AE}" pid="10" name="include-before">
    <vt:lpwstr/>
  </property>
  <property fmtid="{D5CDD505-2E9C-101B-9397-08002B2CF9AE}" pid="11" name="labels">
    <vt:lpwstr/>
  </property>
  <property fmtid="{D5CDD505-2E9C-101B-9397-08002B2CF9AE}" pid="12" name="toc-title">
    <vt:lpwstr>Table of contents</vt:lpwstr>
  </property>
</Properties>
</file>